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9" r:id="rId5"/>
    <p:sldId id="259" r:id="rId6"/>
    <p:sldId id="260" r:id="rId7"/>
    <p:sldId id="261" r:id="rId8"/>
    <p:sldId id="270" r:id="rId9"/>
    <p:sldId id="262" r:id="rId10"/>
    <p:sldId id="263" r:id="rId11"/>
    <p:sldId id="264" r:id="rId12"/>
    <p:sldId id="265" r:id="rId13"/>
    <p:sldId id="272" r:id="rId14"/>
    <p:sldId id="266" r:id="rId15"/>
    <p:sldId id="267" r:id="rId16"/>
    <p:sldId id="268" r:id="rId1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49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ACDAB6-C14E-4A80-B42B-7409301CA7D9}" type="datetimeFigureOut">
              <a:rPr lang="en-US" smtClean="0"/>
              <a:pPr/>
              <a:t>3/1/2014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7F21E1-9845-4AF2-8ADE-52A274E7E7B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ACDAB6-C14E-4A80-B42B-7409301CA7D9}" type="datetimeFigureOut">
              <a:rPr lang="en-US" smtClean="0"/>
              <a:pPr/>
              <a:t>3/1/2014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7F21E1-9845-4AF2-8ADE-52A274E7E7B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ACDAB6-C14E-4A80-B42B-7409301CA7D9}" type="datetimeFigureOut">
              <a:rPr lang="en-US" smtClean="0"/>
              <a:pPr/>
              <a:t>3/1/2014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7F21E1-9845-4AF2-8ADE-52A274E7E7B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ACDAB6-C14E-4A80-B42B-7409301CA7D9}" type="datetimeFigureOut">
              <a:rPr lang="en-US" smtClean="0"/>
              <a:pPr/>
              <a:t>3/1/2014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7F21E1-9845-4AF2-8ADE-52A274E7E7B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ACDAB6-C14E-4A80-B42B-7409301CA7D9}" type="datetimeFigureOut">
              <a:rPr lang="en-US" smtClean="0"/>
              <a:pPr/>
              <a:t>3/1/2014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7F21E1-9845-4AF2-8ADE-52A274E7E7B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ACDAB6-C14E-4A80-B42B-7409301CA7D9}" type="datetimeFigureOut">
              <a:rPr lang="en-US" smtClean="0"/>
              <a:pPr/>
              <a:t>3/1/2014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7F21E1-9845-4AF2-8ADE-52A274E7E7B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ACDAB6-C14E-4A80-B42B-7409301CA7D9}" type="datetimeFigureOut">
              <a:rPr lang="en-US" smtClean="0"/>
              <a:pPr/>
              <a:t>3/1/2014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7F21E1-9845-4AF2-8ADE-52A274E7E7B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ACDAB6-C14E-4A80-B42B-7409301CA7D9}" type="datetimeFigureOut">
              <a:rPr lang="en-US" smtClean="0"/>
              <a:pPr/>
              <a:t>3/1/2014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7F21E1-9845-4AF2-8ADE-52A274E7E7B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ACDAB6-C14E-4A80-B42B-7409301CA7D9}" type="datetimeFigureOut">
              <a:rPr lang="en-US" smtClean="0"/>
              <a:pPr/>
              <a:t>3/1/2014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7F21E1-9845-4AF2-8ADE-52A274E7E7B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ACDAB6-C14E-4A80-B42B-7409301CA7D9}" type="datetimeFigureOut">
              <a:rPr lang="en-US" smtClean="0"/>
              <a:pPr/>
              <a:t>3/1/2014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7F21E1-9845-4AF2-8ADE-52A274E7E7B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ACDAB6-C14E-4A80-B42B-7409301CA7D9}" type="datetimeFigureOut">
              <a:rPr lang="en-US" smtClean="0"/>
              <a:pPr/>
              <a:t>3/1/2014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7F21E1-9845-4AF2-8ADE-52A274E7E7B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ACDAB6-C14E-4A80-B42B-7409301CA7D9}" type="datetimeFigureOut">
              <a:rPr lang="en-US" smtClean="0"/>
              <a:pPr/>
              <a:t>3/1/2014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7F21E1-9845-4AF2-8ADE-52A274E7E7BF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hr-HR" b="1" dirty="0" smtClean="0"/>
              <a:t>1. PONAŠANJE POTROŠAČA</a:t>
            </a:r>
            <a:endParaRPr lang="en-US" b="1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55776" y="3717032"/>
            <a:ext cx="3190875" cy="191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r-HR" b="1" dirty="0" smtClean="0"/>
              <a:t>1.5. Krivulja </a:t>
            </a:r>
            <a:r>
              <a:rPr lang="hr-HR" b="1" dirty="0" err="1" smtClean="0"/>
              <a:t>indiferencija</a:t>
            </a:r>
            <a:r>
              <a:rPr lang="hr-HR" b="1" dirty="0" smtClean="0"/>
              <a:t> i mapa krivulja </a:t>
            </a:r>
            <a:r>
              <a:rPr lang="hr-HR" b="1" dirty="0" err="1" smtClean="0"/>
              <a:t>indiferencije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r-HR" dirty="0" smtClean="0"/>
              <a:t>Mapa krivulja </a:t>
            </a:r>
            <a:r>
              <a:rPr lang="hr-HR" dirty="0" err="1" smtClean="0"/>
              <a:t>indifrencije</a:t>
            </a:r>
            <a:r>
              <a:rPr lang="hr-HR" dirty="0" smtClean="0"/>
              <a:t> je graf koji sadrži skup krivulja </a:t>
            </a:r>
            <a:r>
              <a:rPr lang="hr-HR" dirty="0" err="1" smtClean="0"/>
              <a:t>indiferencije</a:t>
            </a:r>
            <a:endParaRPr lang="en-US" dirty="0" smtClean="0"/>
          </a:p>
          <a:p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736" y="3140968"/>
            <a:ext cx="4013380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r-HR" b="1" dirty="0" smtClean="0"/>
              <a:t>1.6. Budžetsko ograničenje i budžetski pravac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r-HR" dirty="0" smtClean="0"/>
              <a:t>Budžetsko ograničenje predstavlja maksimalnu količinu novca s kojom raspolažemo i koje možemo rasporediti na kupnju određenih tržišnih košarica</a:t>
            </a:r>
          </a:p>
          <a:p>
            <a:r>
              <a:rPr lang="hr-HR" dirty="0" smtClean="0"/>
              <a:t>Samo one košarice dobara koje se nalaze na našoj budžetskoj crti su nam dostupne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649491"/>
          </a:xfrm>
        </p:spPr>
        <p:txBody>
          <a:bodyPr/>
          <a:lstStyle/>
          <a:p>
            <a:r>
              <a:rPr lang="hr-HR" dirty="0" smtClean="0"/>
              <a:t>Budžetski pravac ili budžetska crta (linija) je grafički prikaz budžetskog ograničenja</a:t>
            </a:r>
            <a:br>
              <a:rPr lang="hr-HR" dirty="0" smtClean="0"/>
            </a:br>
            <a:endParaRPr lang="hr-HR" dirty="0" smtClean="0"/>
          </a:p>
          <a:p>
            <a:r>
              <a:rPr lang="hr-HR" dirty="0" smtClean="0"/>
              <a:t>Tržišne košarice koje se nalaze iznad i desno naše budžetske crte su nam nedostupne; jer koštaju više nego što si možemo priuštiti</a:t>
            </a:r>
            <a:endParaRPr lang="en-US" dirty="0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3861048"/>
            <a:ext cx="4392488" cy="2448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>
          <a:xfrm>
            <a:off x="1116013" y="692150"/>
            <a:ext cx="7793037" cy="1143000"/>
          </a:xfrm>
        </p:spPr>
        <p:txBody>
          <a:bodyPr/>
          <a:lstStyle/>
          <a:p>
            <a:r>
              <a:rPr lang="hr-HR" smtClean="0"/>
              <a:t>Promjene budžetskog pravca</a:t>
            </a:r>
          </a:p>
        </p:txBody>
      </p:sp>
      <p:pic>
        <p:nvPicPr>
          <p:cNvPr id="4096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388" y="2636838"/>
            <a:ext cx="4176712" cy="3132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5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00563" y="2636838"/>
            <a:ext cx="4319587" cy="314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b="1" dirty="0" smtClean="0"/>
              <a:t>1.7. Potrošačeva ravnoteža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hr-HR" dirty="0" smtClean="0"/>
              <a:t>Kada potrošač bira košaricu koja se nalazi na najudaljenijoj krivulji indiferencije na mapi indiferencije, a koja je ujedno tangenta na budžetski pravac, tada je ostvarena potrošačeva ravnoteža</a:t>
            </a:r>
          </a:p>
          <a:p>
            <a:r>
              <a:rPr lang="hr-HR" dirty="0" smtClean="0"/>
              <a:t>Potrošač je u toj situaciji unutar svog budžetskog ograničenja odabrao onu tržišnu košaricu koja mu donosi najveće zadovoljstvo ili korisnost</a:t>
            </a:r>
            <a:endParaRPr lang="en-US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b="1" dirty="0" smtClean="0"/>
              <a:t>1.7. Potrošačeva ravnoteža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697" y="1628799"/>
            <a:ext cx="4680520" cy="28803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539552" y="4653136"/>
            <a:ext cx="842493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dirty="0" smtClean="0"/>
              <a:t>- Objašnjenje:</a:t>
            </a:r>
          </a:p>
          <a:p>
            <a:pPr>
              <a:buFont typeface="Arial" pitchFamily="34" charset="0"/>
              <a:buChar char="•"/>
            </a:pPr>
            <a:r>
              <a:rPr lang="hr-HR" sz="2400" dirty="0" smtClean="0"/>
              <a:t> Budžetski </a:t>
            </a:r>
            <a:r>
              <a:rPr lang="hr-HR" sz="2400" dirty="0" smtClean="0"/>
              <a:t>pravac je tangenta na krivulji </a:t>
            </a:r>
            <a:r>
              <a:rPr lang="hr-HR" sz="2400" dirty="0" err="1" smtClean="0"/>
              <a:t>indiferencije</a:t>
            </a:r>
            <a:endParaRPr lang="hr-HR" sz="2400" dirty="0" smtClean="0"/>
          </a:p>
          <a:p>
            <a:pPr>
              <a:buFont typeface="Arial" pitchFamily="34" charset="0"/>
              <a:buChar char="•"/>
            </a:pPr>
            <a:r>
              <a:rPr lang="hr-HR" sz="2400" dirty="0" smtClean="0"/>
              <a:t> Na </a:t>
            </a:r>
            <a:r>
              <a:rPr lang="hr-HR" sz="2400" dirty="0" smtClean="0"/>
              <a:t>sljedećoj slici ravnoteža je u točki A</a:t>
            </a:r>
          </a:p>
          <a:p>
            <a:pPr>
              <a:buFont typeface="Arial" pitchFamily="34" charset="0"/>
              <a:buChar char="•"/>
            </a:pPr>
            <a:r>
              <a:rPr lang="hr-HR" sz="2400" dirty="0" smtClean="0"/>
              <a:t> Točka </a:t>
            </a:r>
            <a:r>
              <a:rPr lang="hr-HR" sz="2400" dirty="0" smtClean="0"/>
              <a:t>A predstavlja KOŠARU koja donosi potrošaču </a:t>
            </a:r>
            <a:r>
              <a:rPr lang="hr-HR" sz="2400" dirty="0" smtClean="0"/>
              <a:t>maksimalnu </a:t>
            </a:r>
            <a:r>
              <a:rPr lang="hr-HR" sz="2400" dirty="0" smtClean="0"/>
              <a:t>korisnost uz dani budžet i dane cijene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r-HR" b="1" dirty="0" smtClean="0"/>
              <a:t>1.8. Otkriveno preferirane i otkriveno inferiorne tržišne košarice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r-HR" dirty="0" smtClean="0"/>
              <a:t>Ona tržišna košarica koju potrošačnajviše želi u odnosu na sve ostale njemu dostupne košarice, naziva se otkriveno preferirana tržišna košarica</a:t>
            </a:r>
          </a:p>
          <a:p>
            <a:r>
              <a:rPr lang="hr-HR" dirty="0" smtClean="0"/>
              <a:t>Sve ostale potrošaču dostupne košarice koje potrošač želi manje od izabrane (ravnotežne) košarice nazivaju se otkriveno inferiorne tržišne košarice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r-HR" b="1" dirty="0" smtClean="0"/>
              <a:t>1.1.Ponašanje potrošača u odnosu na korisnost dobara</a:t>
            </a:r>
            <a:endParaRPr lang="en-US" b="1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r-HR" dirty="0" smtClean="0"/>
              <a:t>Prilikom donošenja odluka o kupnji ili konzumaciji nekog proizvoda, potrošači su vođeni željom da zadovolje određenu želju ili potrebu.</a:t>
            </a:r>
          </a:p>
          <a:p>
            <a:r>
              <a:rPr lang="hr-HR" dirty="0" smtClean="0"/>
              <a:t>Potrošači kupuju dobra zbog korisnosti ili zadovoljstva koja im ona pružaju.</a:t>
            </a:r>
          </a:p>
          <a:p>
            <a:r>
              <a:rPr lang="hr-HR" dirty="0" smtClean="0"/>
              <a:t>Dobra koja pružaju veću korisnost potrošači su spremni više platiti.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r-HR" b="1" dirty="0" smtClean="0"/>
              <a:t>1.2. Ukupna i granična korisnost dobara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r-HR" b="1" dirty="0" smtClean="0"/>
              <a:t>Ukupna korisnost </a:t>
            </a:r>
            <a:r>
              <a:rPr lang="hr-HR" dirty="0" smtClean="0"/>
              <a:t>je ukupno zadovoljstvo koje potrošači imaju pri konzumiranju nekog dobra ili usluge</a:t>
            </a:r>
          </a:p>
          <a:p>
            <a:r>
              <a:rPr lang="hr-HR" dirty="0" smtClean="0"/>
              <a:t>Ukupna korisnost raste kada trošimo sve više nekog dobra, ali taj rast je sve manji i manji (raste po opadajućoj stopi)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hr-H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1643050"/>
            <a:ext cx="7508280" cy="4572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r-HR" b="1" dirty="0" smtClean="0"/>
              <a:t>Granična korisnost </a:t>
            </a:r>
            <a:r>
              <a:rPr lang="hr-HR" dirty="0" smtClean="0"/>
              <a:t>dobara je dodatno zadovoljstvo koje potrošač ima od konzumacije dodatne jedinice nekog dobra</a:t>
            </a:r>
          </a:p>
          <a:p>
            <a:r>
              <a:rPr lang="hr-HR" dirty="0" smtClean="0"/>
              <a:t>Granična korisnost se smanjuje kako nekog dobra konzumiramo sve više</a:t>
            </a:r>
          </a:p>
          <a:p>
            <a:r>
              <a:rPr lang="hr-HR" dirty="0" smtClean="0"/>
              <a:t>Zbog sve manje korisnosti, svaku sljedeću jedinicu dobra spremni smo sve manje platiti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r-HR" b="1" dirty="0" smtClean="0"/>
              <a:t>1.3. Zakon opadajuće granične korisnosti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hr-HR" dirty="0" smtClean="0"/>
              <a:t>Zakon opadajuće granične korisnosti je zakonitost po kojoj konzumiranjem sve većeg broja jedinica nekog dobra, dodatno zadovoljstvo zbog konzumiranja dodatne jedinice dobra se smanjuje.</a:t>
            </a:r>
          </a:p>
          <a:p>
            <a:r>
              <a:rPr lang="hr-HR" dirty="0" smtClean="0"/>
              <a:t>Zbog zakona opadajuće granične korisnosti krivulja potražnje je opadajuća (za sve veću količinu proizvoda spremni smo platiti sve manju cijenu)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r-HR" b="1" dirty="0" smtClean="0"/>
              <a:t>1.4. Tržišna košarica dobara i usluga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r-HR" dirty="0" smtClean="0"/>
              <a:t>Potrošači svaki dan na temelju svojih želja i preferencija donose odluke o proizvodima i uslugama koje će kupovati, odnosno konzumirati</a:t>
            </a:r>
          </a:p>
          <a:p>
            <a:r>
              <a:rPr lang="hr-HR" dirty="0" smtClean="0"/>
              <a:t>Tržišna košarica dobara i usluga-skup dobara i usluga koje potrošač kupuje radi zadovoljenja svojih potreba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r-HR" b="1" dirty="0" smtClean="0"/>
              <a:t>1.4. Tržišna košarica dobara i usluga</a:t>
            </a:r>
            <a:endParaRPr lang="hr-HR" dirty="0"/>
          </a:p>
        </p:txBody>
      </p:sp>
      <p:pic>
        <p:nvPicPr>
          <p:cNvPr id="4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23607" y="2395970"/>
            <a:ext cx="4496785" cy="29344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r-HR" b="1" dirty="0" smtClean="0"/>
              <a:t>1.5. Krivulja indiferencija i mapa krivulja indiferencije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r-HR" dirty="0" smtClean="0"/>
              <a:t>Krivulja indiferencije predstavlja krivulju koja povezuje sve tržišne košarice koju potrošaču pružaju jednaku </a:t>
            </a:r>
            <a:r>
              <a:rPr lang="hr-HR" dirty="0" smtClean="0"/>
              <a:t>korisnost</a:t>
            </a:r>
          </a:p>
          <a:p>
            <a:r>
              <a:rPr lang="hr-HR" dirty="0" smtClean="0"/>
              <a:t>A (10, 14);  B (15, 10);  C (25, 6);  D (35, 4);  E (50, </a:t>
            </a:r>
            <a:r>
              <a:rPr lang="hr-HR" dirty="0" smtClean="0"/>
              <a:t>3)- košare </a:t>
            </a:r>
            <a:r>
              <a:rPr lang="hr-HR" dirty="0" smtClean="0"/>
              <a:t>prema kojima je potrošač indiferentan jer pružaju istu razinu korisnosti</a:t>
            </a:r>
          </a:p>
          <a:p>
            <a:endParaRPr lang="hr-HR" dirty="0" smtClean="0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7744" y="4653136"/>
            <a:ext cx="3888432" cy="20608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</TotalTime>
  <Words>523</Words>
  <Application>Microsoft Office PowerPoint</Application>
  <PresentationFormat>On-screen Show (4:3)</PresentationFormat>
  <Paragraphs>40</Paragraphs>
  <Slides>16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Office Theme</vt:lpstr>
      <vt:lpstr>1. PONAŠANJE POTROŠAČA</vt:lpstr>
      <vt:lpstr>1.1.Ponašanje potrošača u odnosu na korisnost dobara</vt:lpstr>
      <vt:lpstr>1.2. Ukupna i granična korisnost dobara</vt:lpstr>
      <vt:lpstr>Slide 4</vt:lpstr>
      <vt:lpstr>Slide 5</vt:lpstr>
      <vt:lpstr>1.3. Zakon opadajuće granične korisnosti</vt:lpstr>
      <vt:lpstr>1.4. Tržišna košarica dobara i usluga</vt:lpstr>
      <vt:lpstr>1.4. Tržišna košarica dobara i usluga</vt:lpstr>
      <vt:lpstr>1.5. Krivulja indiferencija i mapa krivulja indiferencije</vt:lpstr>
      <vt:lpstr>1.5. Krivulja indiferencija i mapa krivulja indiferencije</vt:lpstr>
      <vt:lpstr>1.6. Budžetsko ograničenje i budžetski pravac</vt:lpstr>
      <vt:lpstr>Slide 12</vt:lpstr>
      <vt:lpstr>Promjene budžetskog pravca</vt:lpstr>
      <vt:lpstr>1.7. Potrošačeva ravnoteža</vt:lpstr>
      <vt:lpstr>1.7. Potrošačeva ravnoteža</vt:lpstr>
      <vt:lpstr>1.8. Otkriveno preferirane i otkriveno inferiorne tržišne košarice</vt:lpstr>
    </vt:vector>
  </TitlesOfParts>
  <Company>private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1. PONAŠANJE POTROŠAČA</dc:title>
  <dc:creator>ivan</dc:creator>
  <cp:lastModifiedBy>Mare</cp:lastModifiedBy>
  <cp:revision>11</cp:revision>
  <dcterms:created xsi:type="dcterms:W3CDTF">2012-01-21T12:45:07Z</dcterms:created>
  <dcterms:modified xsi:type="dcterms:W3CDTF">2014-03-01T14:35:55Z</dcterms:modified>
</cp:coreProperties>
</file>